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7" r:id="rId2"/>
    <p:sldId id="293" r:id="rId3"/>
    <p:sldId id="292" r:id="rId4"/>
    <p:sldId id="268" r:id="rId5"/>
    <p:sldId id="269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7" r:id="rId15"/>
    <p:sldId id="288" r:id="rId16"/>
    <p:sldId id="289" r:id="rId17"/>
    <p:sldId id="291" r:id="rId18"/>
    <p:sldId id="290" r:id="rId19"/>
    <p:sldId id="295" r:id="rId20"/>
    <p:sldId id="296" r:id="rId21"/>
    <p:sldId id="276" r:id="rId22"/>
    <p:sldId id="29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93"/>
            <p14:sldId id="292"/>
            <p14:sldId id="268"/>
            <p14:sldId id="269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88"/>
            <p14:sldId id="289"/>
            <p14:sldId id="291"/>
            <p14:sldId id="290"/>
            <p14:sldId id="295"/>
            <p14:sldId id="296"/>
          </p14:sldIdLst>
        </p14:section>
        <p14:section name="Untitled Section" id="{35542D88-5274-4946-AED5-A136C690C6D3}">
          <p14:sldIdLst>
            <p14:sldId id="276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14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2022-04-04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2022-04-04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April 4,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April 4,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iscover-3d-point-cloud-processing-with-python-6112d9ee38e7" TargetMode="External"/><Relationship Id="rId2" Type="http://schemas.openxmlformats.org/officeDocument/2006/relationships/hyperlink" Target="https://scikit-learn.org/stable/modules/generated/sklearn.cluster.DBSCAN.html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303" y="353703"/>
            <a:ext cx="3563270" cy="326960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CA" dirty="0"/>
              <a:t>CIND 820</a:t>
            </a:r>
            <a:br>
              <a:rPr lang="en-CA" dirty="0"/>
            </a:br>
            <a:r>
              <a:rPr lang="en-CA" sz="2800" dirty="0"/>
              <a:t>Final Project</a:t>
            </a:r>
            <a:br>
              <a:rPr lang="en-CA" dirty="0"/>
            </a:br>
            <a:r>
              <a:rPr lang="en-CA" sz="1800" dirty="0"/>
              <a:t>Ryan Boyd</a:t>
            </a:r>
            <a:br>
              <a:rPr lang="en-CA" sz="1800" dirty="0"/>
            </a:br>
            <a:r>
              <a:rPr lang="en-CA" sz="1600" dirty="0"/>
              <a:t>501072988</a:t>
            </a:r>
            <a:br>
              <a:rPr lang="en-CA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03" y="3321597"/>
            <a:ext cx="3683479" cy="1207272"/>
          </a:xfrm>
        </p:spPr>
        <p:txBody>
          <a:bodyPr/>
          <a:lstStyle/>
          <a:p>
            <a:pPr algn="ctr"/>
            <a:r>
              <a:rPr lang="en-CA" dirty="0"/>
              <a:t>LiDAR Point Cloud Object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269116"/>
            <a:ext cx="8444818" cy="1069848"/>
          </a:xfrm>
        </p:spPr>
        <p:txBody>
          <a:bodyPr/>
          <a:lstStyle/>
          <a:p>
            <a:r>
              <a:rPr lang="en-CA" dirty="0"/>
              <a:t>K-Means Clustering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3614" y="945547"/>
            <a:ext cx="2722690" cy="3623139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Inputs:</a:t>
            </a:r>
          </a:p>
          <a:p>
            <a:pPr lvl="1"/>
            <a:r>
              <a:rPr lang="en-CA" dirty="0"/>
              <a:t>Height</a:t>
            </a:r>
          </a:p>
          <a:p>
            <a:pPr lvl="1"/>
            <a:r>
              <a:rPr lang="en-CA" dirty="0"/>
              <a:t>Intensity</a:t>
            </a:r>
          </a:p>
          <a:p>
            <a:pPr lvl="1"/>
            <a:r>
              <a:rPr lang="en-CA" dirty="0"/>
              <a:t>Return Number Ratio</a:t>
            </a:r>
          </a:p>
          <a:p>
            <a:pPr lvl="1"/>
            <a:endParaRPr lang="en-CA" dirty="0"/>
          </a:p>
          <a:p>
            <a:r>
              <a:rPr lang="en-CA" dirty="0"/>
              <a:t>Parameters:</a:t>
            </a:r>
          </a:p>
          <a:p>
            <a:pPr lvl="1"/>
            <a:r>
              <a:rPr lang="en-CA" dirty="0"/>
              <a:t>K=3</a:t>
            </a:r>
          </a:p>
          <a:p>
            <a:pPr lvl="2"/>
            <a:r>
              <a:rPr lang="en-CA" dirty="0"/>
              <a:t>Determined by testing and maximizing performance scores</a:t>
            </a:r>
          </a:p>
          <a:p>
            <a:endParaRPr lang="en-CA" dirty="0"/>
          </a:p>
          <a:p>
            <a:r>
              <a:rPr lang="en-CA" dirty="0"/>
              <a:t>3s runtime</a:t>
            </a:r>
          </a:p>
          <a:p>
            <a:endParaRPr lang="en-CA" dirty="0"/>
          </a:p>
          <a:p>
            <a:r>
              <a:rPr lang="en-CA" dirty="0"/>
              <a:t>0.56 Silhouette Score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69CA2-C3D9-4E47-9FD4-018CF215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14" y="4964715"/>
            <a:ext cx="3305636" cy="77163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0140B08-1BD2-4A88-AFE0-5087AAEF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313" y="665145"/>
            <a:ext cx="5710687" cy="55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26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52831"/>
            <a:ext cx="8444818" cy="1069848"/>
          </a:xfrm>
        </p:spPr>
        <p:txBody>
          <a:bodyPr/>
          <a:lstStyle/>
          <a:p>
            <a:r>
              <a:rPr lang="en-CA" dirty="0"/>
              <a:t>DBSCAN: Spatial Clustering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5856" y="890163"/>
            <a:ext cx="3377706" cy="3876319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Inputs:</a:t>
            </a:r>
          </a:p>
          <a:p>
            <a:pPr lvl="1"/>
            <a:r>
              <a:rPr lang="en-CA" dirty="0"/>
              <a:t>X</a:t>
            </a:r>
          </a:p>
          <a:p>
            <a:pPr lvl="1"/>
            <a:r>
              <a:rPr lang="en-CA" dirty="0"/>
              <a:t>Y</a:t>
            </a:r>
          </a:p>
          <a:p>
            <a:pPr lvl="1"/>
            <a:r>
              <a:rPr lang="en-CA" dirty="0"/>
              <a:t>K-means cluster id</a:t>
            </a:r>
          </a:p>
          <a:p>
            <a:pPr marL="459000" lvl="2" indent="0">
              <a:buNone/>
            </a:pPr>
            <a:endParaRPr lang="en-CA" dirty="0"/>
          </a:p>
          <a:p>
            <a:r>
              <a:rPr lang="en-CA" dirty="0"/>
              <a:t>Parameters:</a:t>
            </a:r>
          </a:p>
          <a:p>
            <a:pPr lvl="1"/>
            <a:r>
              <a:rPr lang="en-CA" dirty="0"/>
              <a:t>‘eps’ = 0.005</a:t>
            </a:r>
          </a:p>
          <a:p>
            <a:pPr lvl="2"/>
            <a:r>
              <a:rPr lang="en-CA" dirty="0"/>
              <a:t>Minimum distance between points</a:t>
            </a:r>
          </a:p>
          <a:p>
            <a:pPr lvl="1"/>
            <a:r>
              <a:rPr lang="en-CA" dirty="0" err="1"/>
              <a:t>min_points</a:t>
            </a:r>
            <a:r>
              <a:rPr lang="en-CA" dirty="0"/>
              <a:t> = 50</a:t>
            </a:r>
          </a:p>
          <a:p>
            <a:pPr lvl="2"/>
            <a:r>
              <a:rPr lang="en-CA" dirty="0"/>
              <a:t>Points required to make a cluster</a:t>
            </a:r>
          </a:p>
          <a:p>
            <a:pPr marL="459000" lvl="2" indent="0">
              <a:buNone/>
            </a:pPr>
            <a:endParaRPr lang="en-CA" dirty="0"/>
          </a:p>
          <a:p>
            <a:r>
              <a:rPr lang="en-CA" dirty="0"/>
              <a:t>5min runtime</a:t>
            </a:r>
          </a:p>
          <a:p>
            <a:endParaRPr lang="en-CA" dirty="0"/>
          </a:p>
          <a:p>
            <a:r>
              <a:rPr lang="en-CA" dirty="0"/>
              <a:t>-0.27 Silhouette Score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06EAC-3DB7-42A4-B19F-D99758C2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99" y="5033944"/>
            <a:ext cx="3315163" cy="771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C6CCBB-D233-44D7-B8E5-769A55AC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719" y="787755"/>
            <a:ext cx="5397489" cy="537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9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Small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239271"/>
            <a:ext cx="3381080" cy="4212639"/>
          </a:xfrm>
        </p:spPr>
        <p:txBody>
          <a:bodyPr/>
          <a:lstStyle/>
          <a:p>
            <a:r>
              <a:rPr lang="en-CA" dirty="0"/>
              <a:t>Less than 500 points</a:t>
            </a:r>
          </a:p>
          <a:p>
            <a:r>
              <a:rPr lang="en-CA" dirty="0"/>
              <a:t>489 features</a:t>
            </a:r>
          </a:p>
          <a:p>
            <a:r>
              <a:rPr lang="en-CA" dirty="0"/>
              <a:t>Trees</a:t>
            </a:r>
          </a:p>
          <a:p>
            <a:r>
              <a:rPr lang="en-CA" dirty="0"/>
              <a:t>Balconies</a:t>
            </a:r>
          </a:p>
          <a:p>
            <a:r>
              <a:rPr lang="en-CA" dirty="0"/>
              <a:t>Window panes</a:t>
            </a:r>
          </a:p>
          <a:p>
            <a:r>
              <a:rPr lang="en-CA" dirty="0"/>
              <a:t>Rooftop features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A04AE0-E382-4CB7-9C1D-2115331B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09" y="656620"/>
            <a:ext cx="5581291" cy="55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00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Medium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3614" y="1462263"/>
            <a:ext cx="3033241" cy="4278702"/>
          </a:xfrm>
        </p:spPr>
        <p:txBody>
          <a:bodyPr/>
          <a:lstStyle/>
          <a:p>
            <a:r>
              <a:rPr lang="en-CA" dirty="0"/>
              <a:t>Between 500 and 2500 points</a:t>
            </a:r>
          </a:p>
          <a:p>
            <a:r>
              <a:rPr lang="en-US" dirty="0"/>
              <a:t>48 features</a:t>
            </a:r>
          </a:p>
          <a:p>
            <a:r>
              <a:rPr lang="en-US" dirty="0"/>
              <a:t>Large tree canopies (likely lower height)</a:t>
            </a:r>
          </a:p>
          <a:p>
            <a:r>
              <a:rPr lang="en-US" dirty="0"/>
              <a:t>Balconies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E44B428-E9F4-4FB6-B658-30A47FC1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83" y="656567"/>
            <a:ext cx="5589917" cy="555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1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Large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1665" y="1222018"/>
            <a:ext cx="3381080" cy="4212639"/>
          </a:xfrm>
        </p:spPr>
        <p:txBody>
          <a:bodyPr/>
          <a:lstStyle/>
          <a:p>
            <a:r>
              <a:rPr lang="en-CA" dirty="0"/>
              <a:t>Over 2500 points</a:t>
            </a:r>
          </a:p>
          <a:p>
            <a:r>
              <a:rPr lang="en-US" dirty="0"/>
              <a:t>29 features</a:t>
            </a:r>
          </a:p>
          <a:p>
            <a:r>
              <a:rPr lang="en-US" dirty="0"/>
              <a:t>Building footprints</a:t>
            </a:r>
          </a:p>
          <a:p>
            <a:r>
              <a:rPr lang="en-US" dirty="0"/>
              <a:t>Large canopies</a:t>
            </a:r>
          </a:p>
          <a:p>
            <a:r>
              <a:rPr lang="en-US" dirty="0"/>
              <a:t>Large Buildings</a:t>
            </a:r>
          </a:p>
          <a:p>
            <a:r>
              <a:rPr lang="en-US" dirty="0"/>
              <a:t>Raised roadway</a:t>
            </a:r>
          </a:p>
          <a:p>
            <a:r>
              <a:rPr lang="en-US" dirty="0"/>
              <a:t>Raised Railway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8D2CE5-4CD0-4EAE-BE27-5EA7BFBA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187" y="650035"/>
            <a:ext cx="5597813" cy="55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4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D6000C96-C7BD-4846-B8E7-9EE9FED0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71" y="154359"/>
            <a:ext cx="5978105" cy="60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B9C9485E-AB8D-4343-A55F-D143E02D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14" y="210242"/>
            <a:ext cx="6004398" cy="58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4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1528EAE2-4E6A-4308-9B1D-9C66BC828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57" y="164913"/>
            <a:ext cx="6509610" cy="59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D521186-0051-496B-86B3-04CB014F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46" y="236459"/>
            <a:ext cx="6983634" cy="587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3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B985-EF5E-4C0A-B0CF-D577C364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Summary/Conclusion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6B28D-0A67-49D9-9F7B-6CC66A7B0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138687"/>
            <a:ext cx="8444818" cy="4623758"/>
          </a:xfrm>
        </p:spPr>
        <p:txBody>
          <a:bodyPr>
            <a:normAutofit fontScale="85000" lnSpcReduction="10000"/>
          </a:bodyPr>
          <a:lstStyle/>
          <a:p>
            <a:r>
              <a:rPr lang="en-C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Question: “Can unique objects or </a:t>
            </a:r>
            <a:r>
              <a:rPr lang="en-CA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features </a:t>
            </a:r>
            <a:r>
              <a:rPr lang="en-C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 distinguished from lidar point cloud data by using sci-kit learn clustering workflows?”</a:t>
            </a:r>
          </a:p>
          <a:p>
            <a:endParaRPr lang="en-CA" sz="2400" dirty="0"/>
          </a:p>
          <a:p>
            <a:r>
              <a:rPr lang="en-CA" sz="2400" dirty="0"/>
              <a:t>Project Goal was to identify unique objects by clustering LiDAR point cloud data</a:t>
            </a:r>
          </a:p>
          <a:p>
            <a:pPr marL="0" indent="0">
              <a:buNone/>
            </a:pPr>
            <a:endParaRPr lang="en-CA" sz="2400" dirty="0"/>
          </a:p>
          <a:p>
            <a:r>
              <a:rPr lang="en-CA" sz="2400" dirty="0"/>
              <a:t>Original total of ~ 800,000 points</a:t>
            </a:r>
          </a:p>
          <a:p>
            <a:endParaRPr lang="en-CA" sz="2400" dirty="0"/>
          </a:p>
          <a:p>
            <a:r>
              <a:rPr lang="en-CA" sz="2400" dirty="0"/>
              <a:t>Random Forest classifier model identified ~226,000 additional ground points</a:t>
            </a:r>
          </a:p>
          <a:p>
            <a:endParaRPr lang="en-CA" sz="2400" dirty="0"/>
          </a:p>
          <a:p>
            <a:r>
              <a:rPr lang="en-CA" sz="2400" dirty="0"/>
              <a:t>K-means and DBSCAN clustering algorithms used to identify 567 unique proximally located clusters representing unique features or objects from ~410,000 total points clustered</a:t>
            </a:r>
          </a:p>
          <a:p>
            <a:endParaRPr lang="en-CA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A5BC2-9FAE-463A-A232-408CAE6920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4D701-F37B-4259-9BE9-3F9DFCE3A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55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5279-C75E-4EFD-B948-DA9FCE4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Introduction: </a:t>
            </a:r>
            <a:br>
              <a:rPr lang="en-CA" dirty="0"/>
            </a:br>
            <a:r>
              <a:rPr lang="en-CA" dirty="0"/>
              <a:t>Project Goal and Research Question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DBADB-8C3D-4A35-A81F-677BA350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 Question:</a:t>
            </a:r>
          </a:p>
          <a:p>
            <a:pPr marL="226800" lvl="1" indent="0">
              <a:buNone/>
            </a:pP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 unique objects or </a:t>
            </a:r>
            <a:r>
              <a:rPr lang="en-CA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features </a:t>
            </a:r>
            <a:r>
              <a:rPr lang="en-C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 distinguished from lidar point cloud data by using sci-kit learn clustering workflows?</a:t>
            </a:r>
          </a:p>
          <a:p>
            <a:pPr marL="0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2400" dirty="0"/>
              <a:t>Project Goals:</a:t>
            </a:r>
          </a:p>
          <a:p>
            <a:pPr lvl="1"/>
            <a:r>
              <a:rPr lang="en-CA" sz="1800" dirty="0"/>
              <a:t>Distinguish individual features from lidar point cloud</a:t>
            </a:r>
          </a:p>
          <a:p>
            <a:pPr lvl="1"/>
            <a:r>
              <a:rPr lang="en-CA" sz="1800" dirty="0"/>
              <a:t>Use clustering algorithms to group by proximity, height, surface reflectance</a:t>
            </a:r>
          </a:p>
          <a:p>
            <a:pPr lvl="1"/>
            <a:r>
              <a:rPr lang="en-CA" sz="1800" dirty="0"/>
              <a:t>Improve provided classification of ground points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29808-64C1-40E0-89F6-BAC24ED716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C5991-C7D2-4C4A-A210-42524E8C3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5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A0CE4-7C3D-4001-8E32-CBB15306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42F38-80C2-4FD7-ACBF-027B8E730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98" y="1322680"/>
            <a:ext cx="8444818" cy="4212639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Better performance metrics needed to more objectively assess the performance of the unsupervised models</a:t>
            </a:r>
          </a:p>
          <a:p>
            <a:endParaRPr lang="en-CA" sz="2400" dirty="0"/>
          </a:p>
          <a:p>
            <a:r>
              <a:rPr lang="en-CA" sz="2400" dirty="0"/>
              <a:t>R,G,B values from imagery would have been useful had it not been for the presence of shadows</a:t>
            </a:r>
          </a:p>
          <a:p>
            <a:endParaRPr lang="en-CA" sz="2400" dirty="0"/>
          </a:p>
          <a:p>
            <a:r>
              <a:rPr lang="en-CA" sz="2400" dirty="0"/>
              <a:t>Better visualizations for 3d data needed</a:t>
            </a:r>
          </a:p>
          <a:p>
            <a:endParaRPr lang="en-CA" sz="2400" dirty="0"/>
          </a:p>
          <a:p>
            <a:r>
              <a:rPr lang="en-CA" sz="2400" dirty="0"/>
              <a:t>Next steps:</a:t>
            </a:r>
          </a:p>
          <a:p>
            <a:pPr lvl="1"/>
            <a:r>
              <a:rPr lang="en-CA" sz="2000" dirty="0"/>
              <a:t>Classify the final results by object type</a:t>
            </a:r>
          </a:p>
          <a:p>
            <a:pPr lvl="1"/>
            <a:r>
              <a:rPr lang="en-CA" sz="2000" dirty="0"/>
              <a:t>Run the model on additional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71733-E703-4D1E-A9EA-655EF0F641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4DAF6-BF6C-4AC1-B99F-D63EB64EE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64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66562" y="697219"/>
            <a:ext cx="3805438" cy="1062568"/>
          </a:xfrm>
        </p:spPr>
        <p:txBody>
          <a:bodyPr/>
          <a:lstStyle/>
          <a:p>
            <a:r>
              <a:rPr lang="en-CA" dirty="0"/>
              <a:t>Thank you.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1C3B-C351-42F0-8713-0802B3A4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D21B2-3CFB-45F6-8058-67830A5E6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18" y="1056735"/>
            <a:ext cx="8672363" cy="429888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000" b="1" i="1" dirty="0" err="1">
                <a:effectLst/>
              </a:rPr>
              <a:t>Sklearn.ensemble.randomforestclassifier</a:t>
            </a:r>
            <a:r>
              <a:rPr lang="en-US" sz="4000" b="1" dirty="0">
                <a:effectLst/>
              </a:rPr>
              <a:t>. scikit. </a:t>
            </a:r>
            <a:r>
              <a:rPr lang="en-US" sz="4000" dirty="0">
                <a:effectLst/>
              </a:rPr>
              <a:t>(n.d.). Retrieved April 2, 2022, from https://scikit-learn.org/stable/modules/generated/sklearn.ensemble.RandomForestClassifier.html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i="1" dirty="0" err="1">
                <a:effectLst/>
              </a:rPr>
              <a:t>Sklearn.</a:t>
            </a:r>
            <a:r>
              <a:rPr lang="en-US" sz="4000" b="1" i="1" dirty="0" err="1"/>
              <a:t>cluster</a:t>
            </a:r>
            <a:r>
              <a:rPr lang="en-US" sz="4000" b="1" i="1" dirty="0" err="1">
                <a:effectLst/>
              </a:rPr>
              <a:t>.KMeans</a:t>
            </a:r>
            <a:r>
              <a:rPr lang="en-US" sz="4000" b="1" dirty="0">
                <a:effectLst/>
              </a:rPr>
              <a:t>. scikit. </a:t>
            </a:r>
            <a:r>
              <a:rPr lang="en-US" sz="4000" dirty="0">
                <a:effectLst/>
              </a:rPr>
              <a:t>(n.d.). Retrieved April 2, 2022, from https://scikit-learn.org/stable/modules/generated/sklearn.cluster.KMeans.html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b="1" i="1" dirty="0" err="1">
                <a:effectLst/>
              </a:rPr>
              <a:t>Sklearn.cluster.DBSCAN</a:t>
            </a:r>
            <a:r>
              <a:rPr lang="en-US" sz="4000" b="1" dirty="0">
                <a:effectLst/>
              </a:rPr>
              <a:t>. scikit</a:t>
            </a:r>
            <a:r>
              <a:rPr lang="en-US" sz="4000" dirty="0">
                <a:effectLst/>
              </a:rPr>
              <a:t>. (n.d.). Retrieved April 2, 2022, from </a:t>
            </a:r>
            <a:r>
              <a:rPr lang="en-US" sz="4000" dirty="0">
                <a:effectLst/>
                <a:hlinkClick r:id="rId2"/>
              </a:rPr>
              <a:t>https://scikit-learn.org/stable/modules/generated/sklearn.cluster.DBSCAN.html</a:t>
            </a:r>
            <a:endParaRPr lang="en-US" sz="4000" dirty="0">
              <a:effectLst/>
            </a:endParaRPr>
          </a:p>
          <a:p>
            <a:pPr marL="0" indent="0">
              <a:buNone/>
            </a:pPr>
            <a:endParaRPr lang="en-US" sz="4000" dirty="0"/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Esrine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Chehata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Li Guo, Clément Mallet.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Airborne lidar feature selection for urban classification using random forests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4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Laserscanning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Paris, France. ffhal-02384719, Sep 2009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 Yong, Wu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Huayi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Adaptive building edge detection by combining lidar data and aerial images.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International Archives of the Photogrammetry, Remote Sensing and Spatial Information Sciences. Vol. XXXVII. Part B1. Beijing 2008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M. A. Dogon-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Yaro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P. Kumara, A. Abdul Rahman, G.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Buyuksalih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Semi-automated approach for mapping urban trees from integrated aerial lidar point cloud and digital imagery datasets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International Archives of the Photogrammetry, Remote Sensing and Spatial Information Sciences, Volume XLII-4/W1, 2016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Özdemir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F.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Remondino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A.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Golkar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Aerial point cloud classification with deep learning and machine learning algorithms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International Archives of the Photogrammetry, Remote Sensing and Spatial Information Sciences, Volume XLII-4/W18, 2019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D.L. Bool, L.C.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Mabaquiao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M.E. Tupas, J.L.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Fabila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Automated building detection using </a:t>
            </a:r>
            <a:r>
              <a:rPr lang="en-US" sz="4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ransac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from classified lidar point cloud data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The International Archives of the Photogrammetry, Remote Sensing and Spatial Information Sciences, Volume XLII-4/W9, 2018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Biswas Parajuli. 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Algorithms and Applications for Lidar, Images, and Unstructured Data.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Florida State University Libraries, Electronic Theses, Treatises and Dissertations. 2019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Ming-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Jer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Huang,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Shiahn-Wern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Shyue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Liang-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Hwei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Lee, and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Chih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-Chung Kao. 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Knowledge-based Approach to Urban Feature Classification Using Aerial Imagery with Lidar Data. 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Photogrammetric Engineering &amp; Remote Sensing Vol. 74, No. 12, pp. 1473–1485, December 2008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Xuelian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Meng, Nate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Currit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Le Wang, and </a:t>
            </a:r>
            <a:r>
              <a:rPr lang="en-US" sz="40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Xiaojun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Yang. 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Detect Residential Buildings from Lidar and Aerial Photographs through Object-Oriented Land-Use Classification. 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Photogrammetric Engineering &amp; Remote Sensing Vol. 78, No. 1, pp. 35–44, January 2012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Shane Grigsby.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Spatial Clustering in Python: Processing LiDAR points into objects. </a:t>
            </a:r>
            <a:r>
              <a:rPr lang="en-US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California, Santa Barbara, NSERC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4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Florent </a:t>
            </a:r>
            <a:r>
              <a:rPr lang="en-US" sz="4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Poux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4000" b="1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Discover 3D Point Cloud Processing with Python.</a:t>
            </a:r>
            <a:r>
              <a:rPr lang="en-US" sz="4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Towards Data Science</a:t>
            </a: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April 2020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3FCC7-F534-405F-BEDB-002057278E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1E7E14-A75C-4B37-8B9B-29EEC2C9F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41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048-68E6-4C21-855B-1CD1F1C4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D0A06-A96E-47AC-80A7-4F10045B2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2" y="1022229"/>
            <a:ext cx="7854130" cy="4592186"/>
          </a:xfrm>
        </p:spPr>
        <p:txBody>
          <a:bodyPr>
            <a:normAutofit lnSpcReduction="10000"/>
          </a:bodyPr>
          <a:lstStyle/>
          <a:p>
            <a:r>
              <a:rPr lang="en-CA" dirty="0"/>
              <a:t>Python</a:t>
            </a:r>
          </a:p>
          <a:p>
            <a:pPr lvl="1"/>
            <a:r>
              <a:rPr lang="en-CA" dirty="0" err="1"/>
              <a:t>Jupyter</a:t>
            </a:r>
            <a:r>
              <a:rPr lang="en-CA" dirty="0"/>
              <a:t> notebooks</a:t>
            </a:r>
          </a:p>
          <a:p>
            <a:pPr lvl="1"/>
            <a:r>
              <a:rPr lang="en-CA" dirty="0"/>
              <a:t>Pandas</a:t>
            </a:r>
          </a:p>
          <a:p>
            <a:pPr lvl="1"/>
            <a:r>
              <a:rPr lang="en-CA" dirty="0"/>
              <a:t>Sci-kit learn</a:t>
            </a:r>
          </a:p>
          <a:p>
            <a:pPr lvl="1"/>
            <a:r>
              <a:rPr lang="en-CA" dirty="0" err="1"/>
              <a:t>Laspy</a:t>
            </a:r>
            <a:endParaRPr lang="en-CA" dirty="0"/>
          </a:p>
          <a:p>
            <a:pPr lvl="1"/>
            <a:r>
              <a:rPr lang="en-CA" dirty="0"/>
              <a:t>Matplotlib</a:t>
            </a:r>
          </a:p>
          <a:p>
            <a:pPr lvl="1"/>
            <a:r>
              <a:rPr lang="en-CA" dirty="0"/>
              <a:t>Python Image Library (PIL/pillow)</a:t>
            </a:r>
          </a:p>
          <a:p>
            <a:pPr lvl="1"/>
            <a:endParaRPr lang="en-CA" dirty="0"/>
          </a:p>
          <a:p>
            <a:r>
              <a:rPr lang="en-US" dirty="0"/>
              <a:t>QGIS</a:t>
            </a:r>
          </a:p>
          <a:p>
            <a:pPr lvl="1"/>
            <a:r>
              <a:rPr lang="en-US" dirty="0"/>
              <a:t>Clipping DEM, Imagery</a:t>
            </a:r>
          </a:p>
          <a:p>
            <a:pPr lvl="1"/>
            <a:r>
              <a:rPr lang="en-US" dirty="0"/>
              <a:t>3D Visualization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A7A9-0E2B-4C7A-9D2B-41680AE035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5976E-05A3-4C38-A7C0-8923ADC14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5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LiDAR LAS Data Point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078" y="1281561"/>
            <a:ext cx="3574043" cy="4212639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798,900 total points</a:t>
            </a:r>
          </a:p>
          <a:p>
            <a:r>
              <a:rPr lang="en-CA" dirty="0"/>
              <a:t>70,247 classified ground</a:t>
            </a:r>
          </a:p>
          <a:p>
            <a:r>
              <a:rPr lang="en-CA" dirty="0"/>
              <a:t>728,653 unclassified</a:t>
            </a:r>
          </a:p>
          <a:p>
            <a:endParaRPr lang="en-CA" dirty="0"/>
          </a:p>
          <a:p>
            <a:r>
              <a:rPr lang="en-CA" dirty="0"/>
              <a:t>Attributes:</a:t>
            </a:r>
          </a:p>
          <a:p>
            <a:pPr lvl="1"/>
            <a:r>
              <a:rPr lang="en-CA" dirty="0"/>
              <a:t>X</a:t>
            </a:r>
          </a:p>
          <a:p>
            <a:pPr lvl="1"/>
            <a:r>
              <a:rPr lang="en-CA" dirty="0"/>
              <a:t>Y</a:t>
            </a:r>
          </a:p>
          <a:p>
            <a:pPr lvl="1"/>
            <a:r>
              <a:rPr lang="en-CA" dirty="0"/>
              <a:t>Z</a:t>
            </a:r>
          </a:p>
          <a:p>
            <a:pPr lvl="1"/>
            <a:r>
              <a:rPr lang="en-CA" dirty="0"/>
              <a:t>Intensity</a:t>
            </a:r>
          </a:p>
          <a:p>
            <a:pPr lvl="1"/>
            <a:r>
              <a:rPr lang="en-CA" dirty="0"/>
              <a:t>Classification</a:t>
            </a:r>
          </a:p>
          <a:p>
            <a:pPr lvl="1"/>
            <a:r>
              <a:rPr lang="en-CA" dirty="0"/>
              <a:t>Return Number</a:t>
            </a:r>
          </a:p>
          <a:p>
            <a:pPr lvl="1"/>
            <a:r>
              <a:rPr lang="en-CA" dirty="0"/>
              <a:t>Return 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9C4DC50-AE02-4049-8553-31578179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610" y="1281561"/>
            <a:ext cx="4701287" cy="45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Descriptive Statistics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427C06-DA8C-4AAD-87E2-439DB7C2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26" y="901854"/>
            <a:ext cx="6801799" cy="2343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4940A0-9BCC-4AE8-A03D-A2A1B143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821" y="3754770"/>
            <a:ext cx="2124371" cy="15813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EC26DA-C6E1-4DEA-B9F6-5B7A45D9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9" y="3370107"/>
            <a:ext cx="1768415" cy="11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A18D96-515C-4576-BA5E-E1B5EC139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94" y="3370107"/>
            <a:ext cx="1773024" cy="117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020EF1-6CE3-4BD3-8725-0942ADAA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4" y="3370106"/>
            <a:ext cx="1772926" cy="111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06A8189-DC91-4151-A5E8-96ED2649D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94" y="4672388"/>
            <a:ext cx="1776686" cy="112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092DD80-BD44-40F6-BD11-CC8EA335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132" y="4652331"/>
            <a:ext cx="1775918" cy="112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A22E3D6-41E6-4B73-8176-72796C803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88" y="4685442"/>
            <a:ext cx="1779580" cy="112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943917"/>
            <a:ext cx="6138751" cy="4715811"/>
          </a:xfrm>
        </p:spPr>
        <p:txBody>
          <a:bodyPr>
            <a:normAutofit/>
          </a:bodyPr>
          <a:lstStyle/>
          <a:p>
            <a:r>
              <a:rPr lang="en-CA" dirty="0"/>
              <a:t>Outliers removed – Intensity: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Data normalized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Height relative to ground extracted</a:t>
            </a:r>
          </a:p>
          <a:p>
            <a:r>
              <a:rPr lang="en-CA" dirty="0"/>
              <a:t>R,G,B values from imagery extracted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30B11-25D8-4ACD-91A5-E1810407E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32" y="3365889"/>
            <a:ext cx="5553075" cy="66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6FF1B3-EB3B-412F-BDDB-F040328B4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709" y="5183598"/>
            <a:ext cx="59436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58174-A287-4D9F-8A4E-1CD9D782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829" y="6087929"/>
            <a:ext cx="23717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E6841FCF-27D0-44BB-8A17-E31C1E2CA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432" y="1493715"/>
            <a:ext cx="1875635" cy="116706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5271F4F-8677-4536-9A42-79C7814CE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793" y="1524773"/>
            <a:ext cx="1800443" cy="113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AFF175-258E-453D-8C53-091D147B1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653" y="1079031"/>
            <a:ext cx="3390239" cy="15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6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Models/Algorithms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472184"/>
            <a:ext cx="5940342" cy="4212639"/>
          </a:xfrm>
        </p:spPr>
        <p:txBody>
          <a:bodyPr/>
          <a:lstStyle/>
          <a:p>
            <a:r>
              <a:rPr lang="en-CA" dirty="0"/>
              <a:t>Random Forest Decision Tree</a:t>
            </a:r>
          </a:p>
          <a:p>
            <a:pPr lvl="2"/>
            <a:r>
              <a:rPr lang="en-CA" dirty="0"/>
              <a:t>Used to classify ground</a:t>
            </a:r>
          </a:p>
          <a:p>
            <a:pPr lvl="2"/>
            <a:endParaRPr lang="en-CA" dirty="0"/>
          </a:p>
          <a:p>
            <a:r>
              <a:rPr lang="en-CA" dirty="0"/>
              <a:t>K-means clustering</a:t>
            </a:r>
          </a:p>
          <a:p>
            <a:pPr lvl="2"/>
            <a:r>
              <a:rPr lang="en-CA" dirty="0"/>
              <a:t>Used to classify by height(Z) and intensity</a:t>
            </a:r>
          </a:p>
          <a:p>
            <a:pPr lvl="2"/>
            <a:endParaRPr lang="en-CA" dirty="0"/>
          </a:p>
          <a:p>
            <a:r>
              <a:rPr lang="en-CA" dirty="0"/>
              <a:t>DBSCAN spatial clustering</a:t>
            </a:r>
          </a:p>
          <a:p>
            <a:pPr lvl="2"/>
            <a:r>
              <a:rPr lang="en-CA" dirty="0"/>
              <a:t>Classifies by spatial(X,Y) proximity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7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Performance Measures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322680"/>
            <a:ext cx="8312608" cy="4212639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Confusion Matrix and accuracy for supervised</a:t>
            </a:r>
          </a:p>
          <a:p>
            <a:endParaRPr lang="en-CA" dirty="0"/>
          </a:p>
          <a:p>
            <a:r>
              <a:rPr lang="en-CA" dirty="0"/>
              <a:t>Silhouette Score</a:t>
            </a:r>
          </a:p>
          <a:p>
            <a:pPr lvl="2"/>
            <a:r>
              <a:rPr lang="en-CA" dirty="0"/>
              <a:t>Measure of cluster overlap</a:t>
            </a:r>
          </a:p>
          <a:p>
            <a:pPr lvl="2"/>
            <a:r>
              <a:rPr lang="en-CA" dirty="0"/>
              <a:t>Between -1 and 1</a:t>
            </a:r>
          </a:p>
          <a:p>
            <a:endParaRPr lang="en-CA" dirty="0"/>
          </a:p>
          <a:p>
            <a:r>
              <a:rPr lang="en-CA" dirty="0" err="1"/>
              <a:t>Calinski-Harabsz</a:t>
            </a:r>
            <a:r>
              <a:rPr lang="en-CA" dirty="0"/>
              <a:t> Score</a:t>
            </a:r>
          </a:p>
          <a:p>
            <a:pPr lvl="2"/>
            <a:r>
              <a:rPr lang="en-CA" dirty="0"/>
              <a:t>aka Variance Ratio Criterion</a:t>
            </a:r>
          </a:p>
          <a:p>
            <a:pPr lvl="2"/>
            <a:r>
              <a:rPr lang="en-CA" dirty="0"/>
              <a:t>Ratio of distance of points within clusters to distance of cluster centres</a:t>
            </a:r>
          </a:p>
          <a:p>
            <a:pPr marL="459000" lvl="2" indent="0">
              <a:buNone/>
            </a:pPr>
            <a:endParaRPr lang="en-CA" dirty="0"/>
          </a:p>
          <a:p>
            <a:r>
              <a:rPr lang="en-CA" dirty="0"/>
              <a:t>Model Fit/Training Time</a:t>
            </a:r>
          </a:p>
          <a:p>
            <a:endParaRPr lang="en-CA" dirty="0"/>
          </a:p>
          <a:p>
            <a:r>
              <a:rPr lang="en-CA" dirty="0"/>
              <a:t>Cluster count and total points clustered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4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9591" y="254186"/>
            <a:ext cx="8444818" cy="1069848"/>
          </a:xfrm>
        </p:spPr>
        <p:txBody>
          <a:bodyPr/>
          <a:lstStyle/>
          <a:p>
            <a:r>
              <a:rPr lang="en-CA" dirty="0"/>
              <a:t>Random Forest: Ground (re)classification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D29A1B-AE01-450B-9F26-044520204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568" y="4250004"/>
            <a:ext cx="4954930" cy="133284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4,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42F113-9032-465D-998B-A8FEAEC8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74" y="847076"/>
            <a:ext cx="3229962" cy="312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85DADE-8483-41BE-9D35-540D6F36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86" y="2972568"/>
            <a:ext cx="3293400" cy="31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1C41C-C4BE-49C6-91A4-123C664A6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0694" y="1200884"/>
            <a:ext cx="1457528" cy="1057423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8D18F76-532E-47F7-9A23-29120DEA427E}"/>
              </a:ext>
            </a:extLst>
          </p:cNvPr>
          <p:cNvSpPr txBox="1">
            <a:spLocks/>
          </p:cNvSpPr>
          <p:nvPr/>
        </p:nvSpPr>
        <p:spPr>
          <a:xfrm>
            <a:off x="333614" y="911627"/>
            <a:ext cx="2996182" cy="333837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Inputs:</a:t>
            </a:r>
          </a:p>
          <a:p>
            <a:pPr lvl="1"/>
            <a:r>
              <a:rPr lang="en-CA" dirty="0"/>
              <a:t>Height</a:t>
            </a:r>
          </a:p>
          <a:p>
            <a:pPr lvl="1"/>
            <a:r>
              <a:rPr lang="en-CA" dirty="0"/>
              <a:t>Intensity</a:t>
            </a:r>
          </a:p>
          <a:p>
            <a:pPr lvl="1"/>
            <a:r>
              <a:rPr lang="en-CA" dirty="0"/>
              <a:t>Return Number Ratio</a:t>
            </a:r>
          </a:p>
          <a:p>
            <a:pPr lvl="1"/>
            <a:endParaRPr lang="en-CA" dirty="0"/>
          </a:p>
          <a:p>
            <a:r>
              <a:rPr lang="en-CA" dirty="0"/>
              <a:t>Labels:</a:t>
            </a:r>
          </a:p>
          <a:p>
            <a:pPr lvl="1"/>
            <a:r>
              <a:rPr lang="en-CA" dirty="0"/>
              <a:t>Provided class 1 ground points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30s runtime</a:t>
            </a:r>
          </a:p>
          <a:p>
            <a:endParaRPr lang="en-CA" dirty="0"/>
          </a:p>
          <a:p>
            <a:r>
              <a:rPr lang="en-CA" dirty="0"/>
              <a:t>76%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71701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1108</Words>
  <Application>Microsoft Office PowerPoint</Application>
  <PresentationFormat>On-screen Show (4:3)</PresentationFormat>
  <Paragraphs>221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Times New Roman</vt:lpstr>
      <vt:lpstr>RyersonUniversity_MasterTemplate v1</vt:lpstr>
      <vt:lpstr>CIND 820 Final Project Ryan Boyd 501072988 </vt:lpstr>
      <vt:lpstr>Introduction:  Project Goal and Research Question</vt:lpstr>
      <vt:lpstr>Tools</vt:lpstr>
      <vt:lpstr>LiDAR LAS Data Point Cloud</vt:lpstr>
      <vt:lpstr>Descriptive Statistics</vt:lpstr>
      <vt:lpstr>Preprocessing</vt:lpstr>
      <vt:lpstr>Models/Algorithms</vt:lpstr>
      <vt:lpstr>Performance Measures</vt:lpstr>
      <vt:lpstr>Random Forest: Ground (re)classification</vt:lpstr>
      <vt:lpstr>K-Means Clustering</vt:lpstr>
      <vt:lpstr>DBSCAN: Spatial Clustering</vt:lpstr>
      <vt:lpstr>Small Clusters</vt:lpstr>
      <vt:lpstr>Medium Clusters</vt:lpstr>
      <vt:lpstr>Large Clusters</vt:lpstr>
      <vt:lpstr>PowerPoint Presentation</vt:lpstr>
      <vt:lpstr>PowerPoint Presentation</vt:lpstr>
      <vt:lpstr>PowerPoint Presentation</vt:lpstr>
      <vt:lpstr>PowerPoint Presentation</vt:lpstr>
      <vt:lpstr>Summary/Conclusion</vt:lpstr>
      <vt:lpstr>Limitations</vt:lpstr>
      <vt:lpstr>Thank you.</vt:lpstr>
      <vt:lpstr>References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2022-04-05T03:28:12Z</dcterms:modified>
</cp:coreProperties>
</file>